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5" r:id="rId6"/>
    <p:sldId id="266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DE0D-8D67-794F-A58C-1E4F0216E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19673F-E57E-9E4B-85AE-BDF4358D2F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C4FA8-8C91-6946-B400-E34C2EF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27AA0-8723-F94A-8930-3A9193F2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9F295-EEBF-4143-AC9D-94FD4130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6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2D40-47A5-8C42-9E7A-AC5440E7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98D2A8-ADFE-2343-992F-1FC9EF9A1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0BA1F-59AA-4044-9233-FA0A6564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A1015-0084-F542-92D2-DEF4D0FC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7B61F-C7B1-0C41-99BF-5F3B5DCF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C24D0-6F0D-6E42-B5B2-957D0BBE1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A7942-495B-554D-A4A3-89261D66D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32C36-1630-C340-9EF8-899203DB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15FC1-47E7-0148-AA19-65F655E14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EB41F-82B2-F04A-93B7-71639C09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AAAA-7F7B-BF46-9DAC-C34BBE2D1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3ABE-32E3-544B-974D-00738A3D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7B9E0-DC87-FA4C-A3CF-EE198C31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A5274-FFC5-AA4A-94CC-1FF9C4DE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464D5-0CA4-CE45-821C-06871DB9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26C4A-B3FC-874C-98D6-006E3A739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07546-6159-4044-A5D8-D6982B9E4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BACEB-3623-7D4E-A298-298EE6100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945BE-309A-E74E-96C9-F200ACA85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318AE-77A5-A64C-94DD-59A2BD35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2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1347-9613-3F42-B0C8-65757F2D8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2EC7E-E1C6-6148-AF37-66BB4814B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A5CCA-D783-9E48-82EE-B3BD821DF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31899-5508-F84C-A6B2-52DAE08FA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EE77F-44F9-B24F-941B-BD722890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C3A0B-DC3B-CD4E-BA12-04FDF346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0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04E5-4C48-E840-8352-19F2548F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4CDBE-E580-7442-8DF3-9A135B242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162E4-2836-7B45-A724-2F3B38662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C0D38-9022-D942-8AF5-2338E4AA53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BC81AE-DB9F-3141-81D0-756FDABA0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2757A-A081-CF42-9099-1B9402286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2E2DD-6286-B945-9D27-A6B35FA2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82908D-0040-7247-8933-E990749F7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5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F58F-CE33-ED49-85D6-888C088B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141AA-68B6-A247-A88F-DBA2E9D5F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CC60F-9CF1-B645-8C41-17E0F49D1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3ADC4D-5BFE-3748-B9CD-72B881EA0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8702D7-9BA5-E942-BC78-F52825FCC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B3CD28-930C-5F45-A32A-4981796DE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BEB4B-6988-0240-B997-D92BBAA9C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9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24B94-2EDB-3244-90BA-4426D65CF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97639-36D3-0745-83A5-486191F5E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3A263-1BC6-5343-945B-2A5084036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23BABD-2F2A-5B48-B264-E63D4EA6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DC305-C86B-BD4F-B0D5-66999D3D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77305-FFE5-1342-9072-4A5ADB27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1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DDAD2-49C7-1E4A-A52E-FCEC8791A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2A790-F846-964B-86A9-22EC14183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5E32D-27AC-694A-B802-4B89B2CDA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B7699-B660-0048-A74C-CC6480795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7D012-8096-984E-9C19-97D00B60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187F1-D2E4-4141-9887-D210A4386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9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B84F8C-A2D7-F044-87CA-947E864EE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F09AC-9275-D54A-81DB-109B1A5AA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62218-BDE1-DB4F-9652-C43AF3002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E1EEF-088D-E740-8DCB-AA9DDB69E46E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2B667-220E-1949-9227-2114870B5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0E7C5-858B-624E-BCC5-B2C3CB873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6F9DA-37ED-3346-B593-348EFC7F3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8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2DD31-16DD-024F-9270-CE21A9F87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001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6600" b="1" i="1">
                <a:solidFill>
                  <a:srgbClr val="C00000"/>
                </a:solidFill>
              </a:rPr>
              <a:t>Chapter 1</a:t>
            </a:r>
            <a:r>
              <a:rPr lang="zh-CN" altLang="en-US" sz="6600" b="1" i="1">
                <a:solidFill>
                  <a:srgbClr val="C00000"/>
                </a:solidFill>
              </a:rPr>
              <a:t> </a:t>
            </a:r>
            <a:br>
              <a:rPr lang="en-US" altLang="zh-CN" sz="6600" b="1" i="1">
                <a:solidFill>
                  <a:srgbClr val="C00000"/>
                </a:solidFill>
              </a:rPr>
            </a:br>
            <a:r>
              <a:rPr lang="en-US" altLang="zh-CN" sz="6600" b="1" i="1">
                <a:solidFill>
                  <a:srgbClr val="C00000"/>
                </a:solidFill>
              </a:rPr>
              <a:t>Sets </a:t>
            </a:r>
            <a:endParaRPr lang="en-US" sz="6600" b="1" i="1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212EB9-B06B-C947-8E6D-5F7EA926E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41601"/>
            <a:ext cx="9144000" cy="396239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altLang="zh-CN" sz="3500" b="1">
                <a:solidFill>
                  <a:srgbClr val="002060"/>
                </a:solidFill>
              </a:rPr>
              <a:t>Contents are :</a:t>
            </a:r>
            <a:r>
              <a:rPr lang="zh-CN" altLang="en-US" sz="3500" b="1">
                <a:solidFill>
                  <a:srgbClr val="002060"/>
                </a:solidFill>
              </a:rPr>
              <a:t> </a:t>
            </a:r>
            <a:endParaRPr lang="en-US" altLang="zh-CN" sz="3500" b="1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Introduction of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Representation of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Roster Form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Set Builder Form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Mathematical Sets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zh-CN" sz="3500" b="1">
                <a:solidFill>
                  <a:srgbClr val="002060"/>
                </a:solidFill>
              </a:rPr>
              <a:t>Types of </a:t>
            </a:r>
            <a:r>
              <a:rPr lang="zh-CN" altLang="en-US" sz="3500" b="1">
                <a:solidFill>
                  <a:srgbClr val="002060"/>
                </a:solidFill>
              </a:rPr>
              <a:t> </a:t>
            </a:r>
            <a:r>
              <a:rPr lang="en-US" altLang="zh-CN" sz="3500" b="1">
                <a:solidFill>
                  <a:srgbClr val="002060"/>
                </a:solidFill>
              </a:rPr>
              <a:t>Sets </a:t>
            </a:r>
          </a:p>
          <a:p>
            <a:pPr algn="r"/>
            <a:r>
              <a:rPr lang="en-US" altLang="zh-CN" b="1">
                <a:solidFill>
                  <a:srgbClr val="002060"/>
                </a:solidFill>
              </a:rPr>
              <a:t>Prepared By :</a:t>
            </a:r>
          </a:p>
          <a:p>
            <a:pPr algn="r"/>
            <a:r>
              <a:rPr lang="en-US" altLang="zh-CN" b="1">
                <a:solidFill>
                  <a:srgbClr val="002060"/>
                </a:solidFill>
              </a:rPr>
              <a:t>Pranav Kumar Semwal </a:t>
            </a:r>
          </a:p>
        </p:txBody>
      </p:sp>
    </p:spTree>
    <p:extLst>
      <p:ext uri="{BB962C8B-B14F-4D97-AF65-F5344CB8AC3E}">
        <p14:creationId xmlns:p14="http://schemas.microsoft.com/office/powerpoint/2010/main" val="1561172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D7064-F711-0940-B4D9-7F8B887DF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24" y="70790"/>
            <a:ext cx="11362160" cy="6716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="1" u="sng">
                <a:solidFill>
                  <a:srgbClr val="FF0000"/>
                </a:solidFill>
              </a:rPr>
              <a:t>Introduction of Sets :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Set is a well defined collection of objects.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Well defined means “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 should not change person to person”.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1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of “Top five Batsman of Indian cricket teem “.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This is not a set as this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 can be changed person to person 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2.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Odd natural Numbers smaller then 10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answer is 1,3,5,7,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9,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 so it is set </a:t>
            </a: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3.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Solution of quadratic equation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x</a:t>
            </a:r>
            <a:r>
              <a:rPr lang="en-US" altLang="zh-CN" sz="2400" baseline="30000">
                <a:solidFill>
                  <a:srgbClr val="FF0000"/>
                </a:solidFill>
              </a:rPr>
              <a:t>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–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4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=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0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Answer is x =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or -2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defined,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so it is set.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Ex. 4.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Collection. Of vowels in English alphabet </a:t>
            </a:r>
          </a:p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</a:rPr>
              <a:t>Answer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is a, e, I, o, u.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is well defined so it’s a set.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3200" b="1" u="sng">
                <a:solidFill>
                  <a:srgbClr val="FF0000"/>
                </a:solidFill>
              </a:rPr>
              <a:t>How to Represent Set?</a:t>
            </a:r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The objects of the set are called elements or members.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Which written within the 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curly braces {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}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and each element in the set is separated by a coma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(,).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Name of the set should be a capital letter,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and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repeated elements written once. </a:t>
            </a:r>
            <a:r>
              <a:rPr lang="zh-CN" altLang="en-US" sz="2400">
                <a:solidFill>
                  <a:srgbClr val="FF0000"/>
                </a:solidFill>
              </a:rPr>
              <a:t>  </a:t>
            </a:r>
            <a:r>
              <a:rPr lang="en-US" altLang="zh-CN" sz="2400">
                <a:solidFill>
                  <a:srgbClr val="FF0000"/>
                </a:solidFill>
              </a:rPr>
              <a:t>If letters are the elements of a set,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r>
              <a:rPr lang="en-US" altLang="zh-CN" sz="2400">
                <a:solidFill>
                  <a:srgbClr val="FF0000"/>
                </a:solidFill>
              </a:rPr>
              <a:t>then should be written in small letters.</a:t>
            </a: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</a:rPr>
              <a:t> </a:t>
            </a:r>
            <a:endParaRPr lang="en-US" altLang="zh-CN" sz="24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2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FA31A00-1ED2-AA41-8D54-2FD86E4F0C4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-1" y="247650"/>
            <a:ext cx="11680815" cy="63627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Forms of Set Representation</a:t>
            </a:r>
            <a:r>
              <a:rPr lang="en-US" altLang="zh-CN" b="1">
                <a:solidFill>
                  <a:schemeClr val="accent2">
                    <a:lumMod val="50000"/>
                  </a:schemeClr>
                </a:solidFill>
              </a:rPr>
              <a:t> :</a:t>
            </a:r>
            <a:r>
              <a:rPr lang="zh-CN" altLang="en-US" b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Set can be represented in two forms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Roster form (Tabular Form)</a:t>
            </a:r>
            <a:r>
              <a:rPr lang="zh-CN" altLang="en-US" b="1" u="sng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this form all the elements are listed in the set.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Set of odd natural numbers smaller then 10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are written as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{1,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7,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9}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Set Builder Form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 this form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we write a variable (say x)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representing any element of the set and then write the property of the element.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Or we can say that in this form we give the definition of the elements of the set.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Ex.1.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an odd natural number &lt;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10}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2.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vowel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of english alphabet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Ex. 3.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C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x is the solution of quadratic equation x</a:t>
            </a:r>
            <a:r>
              <a:rPr lang="en-US" altLang="zh-CN" baseline="3000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–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0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 u="sng">
                <a:solidFill>
                  <a:schemeClr val="accent2">
                    <a:lumMod val="50000"/>
                  </a:schemeClr>
                </a:solidFill>
              </a:rPr>
              <a:t>Concept of Belongs to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Let us consider a set :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{1,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7,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9}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In this set we can write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€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A,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which read as “1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belongs to A”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Because “1”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is an element of the set A.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2">
                    <a:lumMod val="50000"/>
                  </a:schemeClr>
                </a:solidFill>
              </a:rPr>
              <a:t>Same as for other elements also. </a:t>
            </a:r>
            <a:r>
              <a:rPr lang="zh-CN" altLang="en-US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10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13FD2-8C1B-5F4A-AC59-598E1FB5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>
                <a:solidFill>
                  <a:schemeClr val="accent6">
                    <a:lumMod val="50000"/>
                  </a:schemeClr>
                </a:solidFill>
              </a:rPr>
              <a:t>Mathematical Sets </a:t>
            </a:r>
            <a:endParaRPr lang="en-US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207A9-A6C9-A542-B39C-52187178A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>
                <a:solidFill>
                  <a:srgbClr val="FF0000"/>
                </a:solidFill>
              </a:rPr>
              <a:t>There are some predefined mathematical sets which we can use in questions :</a:t>
            </a:r>
          </a:p>
          <a:p>
            <a:pPr marL="0" indent="0">
              <a:buNone/>
            </a:pP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N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natural numbers 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Z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integers.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Q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rational numbers. 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R</a:t>
            </a:r>
            <a:r>
              <a:rPr lang="en-US" altLang="zh-CN">
                <a:solidFill>
                  <a:srgbClr val="FF0000"/>
                </a:solidFill>
              </a:rPr>
              <a:t> 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real numbers. 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Z</a:t>
            </a:r>
            <a:r>
              <a:rPr lang="en-US" altLang="zh-CN" b="1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integers.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endParaRPr lang="en-US" altLang="zh-CN">
              <a:solidFill>
                <a:srgbClr val="FF0000"/>
              </a:solidFill>
            </a:endParaRPr>
          </a:p>
          <a:p>
            <a:r>
              <a:rPr lang="en-US" altLang="zh-CN" b="1">
                <a:solidFill>
                  <a:srgbClr val="FF0000"/>
                </a:solidFill>
              </a:rPr>
              <a:t>R</a:t>
            </a:r>
            <a:r>
              <a:rPr lang="en-US" altLang="zh-CN" b="1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real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real numbers.</a:t>
            </a:r>
          </a:p>
          <a:p>
            <a:r>
              <a:rPr lang="en-US" altLang="zh-CN" b="1">
                <a:solidFill>
                  <a:srgbClr val="FF0000"/>
                </a:solidFill>
              </a:rPr>
              <a:t>Q</a:t>
            </a:r>
            <a:r>
              <a:rPr lang="en-US" altLang="zh-CN" baseline="30000">
                <a:solidFill>
                  <a:srgbClr val="FF0000"/>
                </a:solidFill>
              </a:rPr>
              <a:t>+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: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set of all positive rational numbers.</a:t>
            </a:r>
          </a:p>
        </p:txBody>
      </p:sp>
    </p:spTree>
    <p:extLst>
      <p:ext uri="{BB962C8B-B14F-4D97-AF65-F5344CB8AC3E}">
        <p14:creationId xmlns:p14="http://schemas.microsoft.com/office/powerpoint/2010/main" val="1142250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0D803-74E5-4842-9836-01A608A89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i="1">
                <a:solidFill>
                  <a:schemeClr val="accent1">
                    <a:lumMod val="75000"/>
                  </a:schemeClr>
                </a:solidFill>
              </a:rPr>
              <a:t>Kinds of Sets</a:t>
            </a:r>
            <a:endParaRPr lang="en-US" b="1" i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C8368-D9FB-3D41-A565-70B5CC6A7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992" y="1825625"/>
            <a:ext cx="11451737" cy="50323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b="1" u="sng">
                <a:solidFill>
                  <a:srgbClr val="C00000"/>
                </a:solidFill>
              </a:rPr>
              <a:t>Empty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which does not contain any element is called the empty set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void 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It is denoted by Φ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zh-CN">
                <a:solidFill>
                  <a:srgbClr val="C00000"/>
                </a:solidFill>
              </a:rPr>
              <a:t>Ex.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(I)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Collection of natural numbers less then 1.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</a:t>
            </a:r>
            <a:r>
              <a:rPr lang="en-US" altLang="zh-CN">
                <a:solidFill>
                  <a:srgbClr val="C00000"/>
                </a:solidFill>
              </a:rPr>
              <a:t>(II)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an even prime number greater then 2}</a:t>
            </a:r>
          </a:p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2</a:t>
            </a:r>
            <a:r>
              <a:rPr lang="en-US" altLang="zh-CN" b="1" u="sng">
                <a:solidFill>
                  <a:srgbClr val="C00000"/>
                </a:solidFill>
              </a:rPr>
              <a:t>.</a:t>
            </a:r>
            <a:r>
              <a:rPr lang="zh-CN" altLang="en-US" b="1" u="sng">
                <a:solidFill>
                  <a:srgbClr val="C00000"/>
                </a:solidFill>
              </a:rPr>
              <a:t> </a:t>
            </a:r>
            <a:r>
              <a:rPr lang="en-US" altLang="zh-CN" b="1" u="sng">
                <a:solidFill>
                  <a:srgbClr val="C00000"/>
                </a:solidFill>
              </a:rPr>
              <a:t>Singleton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that contains only one element is called a singleton (or </a:t>
            </a:r>
            <a:r>
              <a:rPr lang="en-US" altLang="zh-CN" b="1">
                <a:solidFill>
                  <a:srgbClr val="C00000"/>
                </a:solidFill>
              </a:rPr>
              <a:t>unit)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Ex.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(I)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{0}.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(II)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the capital of india}.</a:t>
            </a:r>
          </a:p>
          <a:p>
            <a:pPr marL="0" indent="0"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(III)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an even prime number }</a:t>
            </a:r>
          </a:p>
          <a:p>
            <a:pPr marL="0" indent="0">
              <a:buNone/>
            </a:pP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3</a:t>
            </a:r>
            <a:r>
              <a:rPr lang="en-US" altLang="zh-CN" b="1" u="sng">
                <a:solidFill>
                  <a:srgbClr val="C00000"/>
                </a:solidFill>
              </a:rPr>
              <a:t>.</a:t>
            </a:r>
            <a:r>
              <a:rPr lang="zh-CN" altLang="en-US" b="1" u="sng">
                <a:solidFill>
                  <a:srgbClr val="C00000"/>
                </a:solidFill>
              </a:rPr>
              <a:t> </a:t>
            </a:r>
            <a:r>
              <a:rPr lang="en-US" altLang="zh-CN" b="1" u="sng">
                <a:solidFill>
                  <a:srgbClr val="C00000"/>
                </a:solidFill>
              </a:rPr>
              <a:t>Finite Set</a:t>
            </a:r>
            <a:r>
              <a:rPr lang="en-US" altLang="zh-CN" b="1">
                <a:solidFill>
                  <a:srgbClr val="C00000"/>
                </a:solidFill>
              </a:rPr>
              <a:t>: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set that contains definite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number of elements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is called a finite set.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we can say a set whose elements are countable.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670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A10AC-E326-E741-913B-CB7FC902C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15" y="247232"/>
            <a:ext cx="11469653" cy="66107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(I)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 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{a, e, i,  o, u}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(II)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M 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{x: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x is the month of a year}.</a:t>
            </a: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.Infinite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Set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 set that contain unlimited number of elements.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Or whose elements are uncountable,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is called infinite set.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I)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set of all natural numbers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  </a:t>
            </a: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II)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set of points on a line.</a:t>
            </a: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.Equal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 u="sng">
                <a:solidFill>
                  <a:schemeClr val="accent1">
                    <a:lumMod val="75000"/>
                  </a:schemeClr>
                </a:solidFill>
              </a:rPr>
              <a:t>Set</a:t>
            </a:r>
            <a:r>
              <a:rPr lang="zh-CN" altLang="en-US" b="1" u="sng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Given two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sets A and B.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If every element of A is also an element of B and every element of set B is also an element of A,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then the sets are said to be Equal.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Eg.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A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{1,2,3}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and B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{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3,1,2}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Then A =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B </a:t>
            </a:r>
          </a:p>
          <a:p>
            <a:pPr marL="0" indent="0">
              <a:buNone/>
            </a:pP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Cardinal Number (or Order) 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1">
                    <a:lumMod val="75000"/>
                  </a:schemeClr>
                </a:solidFill>
              </a:rPr>
              <a:t>of Finite Set:</a:t>
            </a:r>
            <a:r>
              <a:rPr lang="zh-CN" altLang="en-US" b="1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 b="1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 number of elements in a finite set A is called it’s cardinal number.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And it is denoted by n(A).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Ex.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If A ={1,2,3,0,5,6}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then </a:t>
            </a:r>
          </a:p>
          <a:p>
            <a:pPr marL="0" indent="0">
              <a:buNone/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n(A)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</a:rPr>
              <a:t>6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CN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80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E87E608-32DE-9B49-A1F8-74715ED794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b="1" i="1">
                <a:solidFill>
                  <a:srgbClr val="C00000"/>
                </a:solidFill>
              </a:rPr>
              <a:t>Some Examples </a:t>
            </a:r>
            <a:endParaRPr lang="en-US" b="1" i="1">
              <a:solidFill>
                <a:srgbClr val="C0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887B55-AA70-8A42-AE1E-6F572266DC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Ex. 1.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Write the solution set of quadratic equation x</a:t>
            </a:r>
            <a:r>
              <a:rPr lang="en-US" altLang="zh-CN" b="1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x -2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in the roster form. 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Sol. x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-2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=&gt;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x(x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–(x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(x +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2)(x –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1)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=0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x 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-2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or 1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set A 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{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-2,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1}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Ex.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2.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Write the set B =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{x :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x is the integer and x</a:t>
            </a:r>
            <a:r>
              <a:rPr lang="en-US" altLang="zh-CN" b="1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&lt;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 b="1">
                <a:solidFill>
                  <a:schemeClr val="accent5">
                    <a:lumMod val="50000"/>
                  </a:schemeClr>
                </a:solidFill>
              </a:rPr>
              <a:t>40}</a:t>
            </a:r>
            <a:r>
              <a:rPr lang="zh-CN" altLang="en-US" b="1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 b="1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Sol. 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As we know that 1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=1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3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9,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16,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5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25,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and 6</a:t>
            </a:r>
            <a:r>
              <a:rPr lang="en-US" altLang="zh-CN" baseline="3000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=36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altLang="zh-CN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Therefor set B ={1,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2,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3,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4,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5,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altLang="zh-CN">
                <a:solidFill>
                  <a:schemeClr val="accent5">
                    <a:lumMod val="50000"/>
                  </a:schemeClr>
                </a:solidFill>
              </a:rPr>
              <a:t>6}</a:t>
            </a:r>
            <a:r>
              <a:rPr lang="zh-CN" altLang="en-US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8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FAC5B6-788A-5A41-A9CD-B3C0EF0307D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32899"/>
            <a:ext cx="10515600" cy="60016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C00000"/>
                </a:solidFill>
              </a:rPr>
              <a:t>Ex.3.</a:t>
            </a:r>
            <a:r>
              <a:rPr lang="zh-CN" altLang="en-US" b="1">
                <a:solidFill>
                  <a:srgbClr val="C00000"/>
                </a:solidFill>
              </a:rPr>
              <a:t>  </a:t>
            </a:r>
            <a:r>
              <a:rPr lang="en-US" altLang="zh-CN" b="1">
                <a:solidFill>
                  <a:srgbClr val="C00000"/>
                </a:solidFill>
              </a:rPr>
              <a:t>Write the set A =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{1,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4,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9,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16,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25}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in the set builder form.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endParaRPr lang="en-US" altLang="zh-CN" b="1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Sol.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We have given that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      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{1,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4,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9,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16,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25}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</a:t>
            </a:r>
            <a:r>
              <a:rPr lang="en-US" altLang="zh-CN">
                <a:solidFill>
                  <a:srgbClr val="C00000"/>
                </a:solidFill>
              </a:rPr>
              <a:t>in set builder form this can be written as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      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is square of natural numbers smaller then 6}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Or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</a:t>
            </a:r>
            <a:r>
              <a:rPr lang="en-US" altLang="zh-CN" baseline="30000">
                <a:solidFill>
                  <a:srgbClr val="C00000"/>
                </a:solidFill>
              </a:rPr>
              <a:t>2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where 1&lt;=n&lt;6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and n€N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Ex. 4.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Write the set {1/2,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2/3,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3/4,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4/5,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5/6,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6/7}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r>
              <a:rPr lang="en-US" altLang="zh-CN" b="1">
                <a:solidFill>
                  <a:srgbClr val="C00000"/>
                </a:solidFill>
              </a:rPr>
              <a:t>in the set builder form. </a:t>
            </a:r>
            <a:r>
              <a:rPr lang="zh-CN" altLang="en-US" b="1">
                <a:solidFill>
                  <a:srgbClr val="C00000"/>
                </a:solidFill>
              </a:rPr>
              <a:t> </a:t>
            </a:r>
            <a:endParaRPr lang="en-US" altLang="zh-CN" b="1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Sol.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Given the set 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{1/2,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2/3,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3/4,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4/5,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5/6,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6/7}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C00000"/>
                </a:solidFill>
              </a:rPr>
              <a:t>We can see that in each element denominator is 1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more then the numerator.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rgbClr val="C00000"/>
                </a:solidFill>
              </a:rPr>
              <a:t>A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{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: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x =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n/(n +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1),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where n is greater then equal to 1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and less then equal to 6,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</a:rPr>
              <a:t>n </a:t>
            </a:r>
            <a:r>
              <a:rPr lang="zh-CN" altLang="en-US">
                <a:solidFill>
                  <a:srgbClr val="C00000"/>
                </a:solidFill>
              </a:rPr>
              <a:t>€ </a:t>
            </a:r>
            <a:r>
              <a:rPr lang="en-US" altLang="zh-CN">
                <a:solidFill>
                  <a:srgbClr val="C00000"/>
                </a:solidFill>
              </a:rPr>
              <a:t>N}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 altLang="zh-CN">
              <a:solidFill>
                <a:srgbClr val="C00000"/>
              </a:solidFill>
            </a:endParaRPr>
          </a:p>
          <a:p>
            <a:pPr>
              <a:buFont typeface="Symbol" pitchFamily="2" charset="2"/>
              <a:buChar char="Þ"/>
            </a:pPr>
            <a:r>
              <a:rPr lang="en-US" altLang="zh-CN">
                <a:solidFill>
                  <a:srgbClr val="C00000"/>
                </a:solidFill>
              </a:rPr>
              <a:t>Which is the required set builder form of the set A. </a:t>
            </a:r>
            <a:r>
              <a:rPr lang="zh-CN" altLang="en-US">
                <a:solidFill>
                  <a:srgbClr val="C00000"/>
                </a:solidFill>
              </a:rPr>
              <a:t> 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24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CA537-F383-0C46-928F-5B245E85C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61AD4-B970-3F44-B353-E4D5D7E0A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40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Chapter 1  Sets </vt:lpstr>
      <vt:lpstr>PowerPoint Presentation</vt:lpstr>
      <vt:lpstr>PowerPoint Presentation</vt:lpstr>
      <vt:lpstr>Mathematical Sets </vt:lpstr>
      <vt:lpstr>Kinds of Sets</vt:lpstr>
      <vt:lpstr>PowerPoint Presentation</vt:lpstr>
      <vt:lpstr>Some Examples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 Sets </dc:title>
  <dc:creator>918171039360</dc:creator>
  <cp:lastModifiedBy>918171039360</cp:lastModifiedBy>
  <cp:revision>7</cp:revision>
  <dcterms:created xsi:type="dcterms:W3CDTF">2020-05-08T10:38:33Z</dcterms:created>
  <dcterms:modified xsi:type="dcterms:W3CDTF">2020-05-10T09:35:00Z</dcterms:modified>
</cp:coreProperties>
</file>